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4" r:id="rId1"/>
  </p:sldMasterIdLst>
  <p:notesMasterIdLst>
    <p:notesMasterId r:id="rId33"/>
  </p:notesMasterIdLst>
  <p:sldIdLst>
    <p:sldId id="256" r:id="rId2"/>
    <p:sldId id="419" r:id="rId3"/>
    <p:sldId id="261" r:id="rId4"/>
    <p:sldId id="271" r:id="rId5"/>
    <p:sldId id="427" r:id="rId6"/>
    <p:sldId id="420" r:id="rId7"/>
    <p:sldId id="421" r:id="rId8"/>
    <p:sldId id="422" r:id="rId9"/>
    <p:sldId id="423" r:id="rId10"/>
    <p:sldId id="424" r:id="rId11"/>
    <p:sldId id="425" r:id="rId12"/>
    <p:sldId id="426" r:id="rId13"/>
    <p:sldId id="429" r:id="rId14"/>
    <p:sldId id="270" r:id="rId15"/>
    <p:sldId id="409" r:id="rId16"/>
    <p:sldId id="430" r:id="rId17"/>
    <p:sldId id="431" r:id="rId18"/>
    <p:sldId id="432" r:id="rId19"/>
    <p:sldId id="279" r:id="rId20"/>
    <p:sldId id="433" r:id="rId21"/>
    <p:sldId id="435" r:id="rId22"/>
    <p:sldId id="434" r:id="rId23"/>
    <p:sldId id="411" r:id="rId24"/>
    <p:sldId id="412" r:id="rId25"/>
    <p:sldId id="413" r:id="rId26"/>
    <p:sldId id="414" r:id="rId27"/>
    <p:sldId id="415" r:id="rId28"/>
    <p:sldId id="417" r:id="rId29"/>
    <p:sldId id="416" r:id="rId30"/>
    <p:sldId id="345" r:id="rId31"/>
    <p:sldId id="26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96"/>
    <p:restoredTop sz="94681"/>
  </p:normalViewPr>
  <p:slideViewPr>
    <p:cSldViewPr snapToGrid="0" snapToObjects="1">
      <p:cViewPr>
        <p:scale>
          <a:sx n="112" d="100"/>
          <a:sy n="112" d="100"/>
        </p:scale>
        <p:origin x="84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5A488-1AC6-B649-A88A-91D0E808665E}" type="datetimeFigureOut">
              <a:rPr lang="en-US" smtClean="0"/>
              <a:t>3/17/19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08049-2555-F34D-9DDA-D99A3A82B8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0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7584" y="3726427"/>
            <a:ext cx="10756492" cy="121919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7923" y="4945624"/>
            <a:ext cx="10776153" cy="90456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=""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196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5991"/>
            <a:ext cx="5886643" cy="808348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439334"/>
            <a:ext cx="10974917" cy="4610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649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5157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5A028AE1-7106-AA4D-9011-A1E1E6F4A033}" type="slidenum">
              <a:rPr lang="en-US" altLang="x-none"/>
              <a:pPr/>
              <a:t>‹#›</a:t>
            </a:fld>
            <a:endParaRPr lang="en-US" altLang="x-non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44539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768" y="240121"/>
            <a:ext cx="11012131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465008"/>
            <a:ext cx="10994760" cy="5018089"/>
          </a:xfrm>
        </p:spPr>
        <p:txBody>
          <a:bodyPr/>
          <a:lstStyle>
            <a:lvl1pPr algn="l">
              <a:defRPr sz="3733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4597" y="591210"/>
            <a:ext cx="887814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4375" y="1569915"/>
            <a:ext cx="8908028" cy="4681415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592" y="234378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010711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70C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640573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010711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70C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640573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66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 smtClean="0"/>
              <a:t>Mines, Minerals,</a:t>
            </a:r>
            <a:br>
              <a:rPr lang="en-US" cap="none" dirty="0" smtClean="0"/>
            </a:br>
            <a:r>
              <a:rPr lang="en-US" cap="none" dirty="0" smtClean="0"/>
              <a:t>and Minecraft</a:t>
            </a:r>
            <a:endParaRPr lang="en-US" cap="none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Dr. Charles “Chuck” Bell</a:t>
            </a:r>
          </a:p>
          <a:p>
            <a:r>
              <a:rPr lang="en-US" dirty="0" smtClean="0"/>
              <a:t>Lesson 8: 20 March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2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Cisterns are subterranean reservoirs, sometimes covering as much as an acre of land, in which the rainwater is gathered during the spring. </a:t>
            </a:r>
            <a:endParaRPr lang="en-US" dirty="0" smtClean="0"/>
          </a:p>
          <a:p>
            <a:r>
              <a:rPr lang="en-US" dirty="0" smtClean="0"/>
              <a:t>Jerusalem </a:t>
            </a:r>
            <a:r>
              <a:rPr lang="en-US" dirty="0"/>
              <a:t>was so well supplied with them that in all the sieges no one within its walls ever suffered from want of water. </a:t>
            </a:r>
            <a:endParaRPr lang="en-US" dirty="0" smtClean="0"/>
          </a:p>
          <a:p>
            <a:r>
              <a:rPr lang="en-US" dirty="0" smtClean="0"/>
              <a:t>Cisterns </a:t>
            </a:r>
            <a:r>
              <a:rPr lang="en-US" dirty="0"/>
              <a:t>were hewed into the native rock and then lined with impervious masonry and cement.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mouth of wells and cisterns was generally surrounded by a curb or low wall and closed with a stone, both to prevent accidents and to keep away strangers. If the owner neglected to cover the cistern, and a domestic animal fell into it, the Mosaic law obliged him to pay the price of the animal (Exodus 21:33-34; compare Luke 14:5). </a:t>
            </a:r>
            <a:endParaRPr lang="en-US" dirty="0" smtClean="0"/>
          </a:p>
          <a:p>
            <a:r>
              <a:rPr lang="en-US" dirty="0" smtClean="0"/>
              <a:t>Sometimes </a:t>
            </a:r>
            <a:r>
              <a:rPr lang="en-US" dirty="0"/>
              <a:t>the stone placed on the orifice was so heavy that one man was unable to remove it (Genesis 29:3).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dry, cisterns were used as dungeons, because, narrowed at the top, like "huge bottles", they left no avenue open for escape (Genesis 37:24; Jeremiah 38:6; 1 Maccabees 7:19). They also offered convenient places for hiding a person from his pursuers (1 Kings 13:6; 2 Kings 17:18). </a:t>
            </a:r>
          </a:p>
        </p:txBody>
      </p:sp>
    </p:spTree>
    <p:extLst>
      <p:ext uri="{BB962C8B-B14F-4D97-AF65-F5344CB8AC3E}">
        <p14:creationId xmlns:p14="http://schemas.microsoft.com/office/powerpoint/2010/main" val="964261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Wells were dug by hand and often were the only source of water for a great distance. </a:t>
            </a:r>
          </a:p>
          <a:p>
            <a:r>
              <a:rPr lang="en-US" dirty="0" smtClean="0"/>
              <a:t>They were generally shared and like cisterns, named after the owner.</a:t>
            </a:r>
          </a:p>
          <a:p>
            <a:pPr lvl="1"/>
            <a:r>
              <a:rPr lang="en-US" dirty="0" smtClean="0"/>
              <a:t>Beerlahairoi</a:t>
            </a:r>
          </a:p>
          <a:p>
            <a:pPr lvl="1"/>
            <a:r>
              <a:rPr lang="en-US" dirty="0"/>
              <a:t>Beersheba</a:t>
            </a:r>
            <a:endParaRPr lang="en-US" dirty="0" smtClean="0"/>
          </a:p>
          <a:p>
            <a:r>
              <a:rPr lang="en-US" dirty="0" smtClean="0"/>
              <a:t>Wells were also closely guarded because an enemy </a:t>
            </a:r>
            <a:r>
              <a:rPr lang="en-US" dirty="0"/>
              <a:t>might reduce a city to starvation and submission by cutting off its water </a:t>
            </a:r>
            <a:r>
              <a:rPr lang="en-US" dirty="0" smtClean="0"/>
              <a:t>supply.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Common location for wells include:</a:t>
            </a:r>
          </a:p>
          <a:p>
            <a:pPr lvl="1"/>
            <a:r>
              <a:rPr lang="en-US" dirty="0"/>
              <a:t>Near </a:t>
            </a:r>
            <a:r>
              <a:rPr lang="en-US" dirty="0" smtClean="0"/>
              <a:t>encampments (Gen 21:30, 26:18)</a:t>
            </a:r>
          </a:p>
          <a:p>
            <a:pPr lvl="1"/>
            <a:r>
              <a:rPr lang="en-US" dirty="0" smtClean="0"/>
              <a:t>Outside cities (Gen 24:11, John 4:6-8)</a:t>
            </a:r>
          </a:p>
          <a:p>
            <a:pPr lvl="1"/>
            <a:r>
              <a:rPr lang="en-US" dirty="0"/>
              <a:t>In the courts of </a:t>
            </a:r>
            <a:r>
              <a:rPr lang="en-US" dirty="0" smtClean="0"/>
              <a:t>houses (2 Sam 17:18)</a:t>
            </a:r>
          </a:p>
          <a:p>
            <a:pPr lvl="1"/>
            <a:r>
              <a:rPr lang="en-US" dirty="0"/>
              <a:t>In the </a:t>
            </a:r>
            <a:r>
              <a:rPr lang="en-US" dirty="0" smtClean="0"/>
              <a:t>desert (2 Chron 26:10)</a:t>
            </a:r>
          </a:p>
          <a:p>
            <a:r>
              <a:rPr lang="en-US" dirty="0" smtClean="0"/>
              <a:t>Supplied by:</a:t>
            </a:r>
          </a:p>
          <a:p>
            <a:pPr lvl="1"/>
            <a:r>
              <a:rPr lang="en-US" dirty="0" smtClean="0"/>
              <a:t>Springs (Pro 16:22) </a:t>
            </a:r>
          </a:p>
          <a:p>
            <a:pPr lvl="1"/>
            <a:r>
              <a:rPr lang="en-US" dirty="0" smtClean="0"/>
              <a:t>Rain (Psalm 84:6)</a:t>
            </a:r>
          </a:p>
          <a:p>
            <a:pPr lvl="1"/>
            <a:r>
              <a:rPr lang="en-US" dirty="0" smtClean="0"/>
              <a:t>Surrounded </a:t>
            </a:r>
            <a:r>
              <a:rPr lang="en-US" dirty="0"/>
              <a:t>by </a:t>
            </a:r>
            <a:r>
              <a:rPr lang="en-US" dirty="0" smtClean="0"/>
              <a:t>trees (Gen 49:22, Exodus 15:27)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44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water so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Source of the water at Creation</a:t>
            </a:r>
          </a:p>
          <a:p>
            <a:r>
              <a:rPr lang="en-US" dirty="0"/>
              <a:t>The Source of the Flood</a:t>
            </a:r>
          </a:p>
          <a:p>
            <a:r>
              <a:rPr lang="en-US" dirty="0"/>
              <a:t>The Deliverer at the Red Sea</a:t>
            </a:r>
          </a:p>
          <a:p>
            <a:r>
              <a:rPr lang="en-US" dirty="0"/>
              <a:t>The Cleanser in the Mosaic rituals of water</a:t>
            </a:r>
          </a:p>
          <a:p>
            <a:r>
              <a:rPr lang="en-US" dirty="0"/>
              <a:t>The Source of the baptism of John</a:t>
            </a:r>
          </a:p>
          <a:p>
            <a:r>
              <a:rPr lang="en-US" dirty="0"/>
              <a:t>The Source of the baptism of the new covenant</a:t>
            </a:r>
          </a:p>
          <a:p>
            <a:r>
              <a:rPr lang="en-US" dirty="0"/>
              <a:t>The God into Whom we are baptized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179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Raspberry </a:t>
            </a:r>
            <a:r>
              <a:rPr lang="en-US" dirty="0" smtClean="0"/>
              <a:t>Pi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Build a Vintage Arcade!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6272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Picade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several excellent kits. </a:t>
            </a:r>
          </a:p>
          <a:p>
            <a:r>
              <a:rPr lang="en-US" dirty="0" smtClean="0"/>
              <a:t>Two of the best are:</a:t>
            </a:r>
          </a:p>
          <a:p>
            <a:pPr lvl="1"/>
            <a:r>
              <a:rPr lang="en-US" dirty="0" smtClean="0"/>
              <a:t>Picade Console</a:t>
            </a:r>
          </a:p>
          <a:p>
            <a:pPr lvl="1"/>
            <a:r>
              <a:rPr lang="en-US" dirty="0" smtClean="0"/>
              <a:t>Picade Cabinet</a:t>
            </a:r>
          </a:p>
          <a:p>
            <a:pPr lvl="1"/>
            <a:r>
              <a:rPr lang="en-US" dirty="0" smtClean="0"/>
              <a:t>http://thepihut.com</a:t>
            </a:r>
            <a:endParaRPr lang="en-US" dirty="0"/>
          </a:p>
        </p:txBody>
      </p:sp>
      <p:pic>
        <p:nvPicPr>
          <p:cNvPr id="1026" name="Picture 2" descr="https://learn.pimoroni.com/static/repos/learn/sandyj/assembling-your-picade-consol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8227" y="4450060"/>
            <a:ext cx="3054626" cy="22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product image of Picad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8227" y="1395434"/>
            <a:ext cx="3054626" cy="305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726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+ RetroPie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RetroPie allows you to turn your Raspberry </a:t>
            </a:r>
            <a:r>
              <a:rPr lang="en-US" dirty="0" smtClean="0"/>
              <a:t>Pi into </a:t>
            </a:r>
            <a:r>
              <a:rPr lang="en-US" dirty="0"/>
              <a:t>a retro-gaming machine.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builds upon </a:t>
            </a:r>
            <a:r>
              <a:rPr lang="en-US" dirty="0" smtClean="0"/>
              <a:t>Raspbian and enables </a:t>
            </a:r>
            <a:r>
              <a:rPr lang="en-US" dirty="0"/>
              <a:t>you to play your </a:t>
            </a:r>
            <a:r>
              <a:rPr lang="en-US" dirty="0" smtClean="0"/>
              <a:t>favorite </a:t>
            </a:r>
            <a:r>
              <a:rPr lang="en-US" dirty="0"/>
              <a:t>Arcade, home-console, and classic PC games with the minimum set-up. 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smtClean="0"/>
              <a:t>retropie.org.uk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9661" y="3974052"/>
            <a:ext cx="3893378" cy="278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4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RetroPie Emulations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8239" y="4106717"/>
            <a:ext cx="4359368" cy="272715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67" y="4108133"/>
            <a:ext cx="4395673" cy="27498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8241" y="1380978"/>
            <a:ext cx="4359368" cy="2727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8874" y="1368207"/>
            <a:ext cx="4359367" cy="272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69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RetroPie Emulations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474" y="4121825"/>
            <a:ext cx="4330776" cy="270926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250" y="4121824"/>
            <a:ext cx="4312152" cy="26976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250" y="1424207"/>
            <a:ext cx="4312152" cy="2697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098" y="1424207"/>
            <a:ext cx="4312152" cy="269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9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4952" y="1487556"/>
            <a:ext cx="9420281" cy="1981200"/>
          </a:xfrm>
        </p:spPr>
        <p:txBody>
          <a:bodyPr/>
          <a:lstStyle/>
          <a:p>
            <a:r>
              <a:rPr lang="en-US" dirty="0" smtClean="0"/>
              <a:t>Hacking Minecraft with Python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452264" y="3667539"/>
            <a:ext cx="8825659" cy="23622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Let’s build some games!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4940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more classes do you want?</a:t>
            </a:r>
          </a:p>
          <a:p>
            <a:pPr lvl="1"/>
            <a:r>
              <a:rPr lang="en-US" dirty="0" smtClean="0"/>
              <a:t>Originally planned 10 (2 more left)</a:t>
            </a:r>
          </a:p>
          <a:p>
            <a:pPr lvl="1"/>
            <a:r>
              <a:rPr lang="en-US" dirty="0" smtClean="0"/>
              <a:t>Some can no longer attend Wednesday</a:t>
            </a:r>
          </a:p>
          <a:p>
            <a:r>
              <a:rPr lang="en-US" dirty="0" smtClean="0"/>
              <a:t>So, do we meet one or two more times?</a:t>
            </a:r>
          </a:p>
        </p:txBody>
      </p:sp>
    </p:spTree>
    <p:extLst>
      <p:ext uri="{BB962C8B-B14F-4D97-AF65-F5344CB8AC3E}">
        <p14:creationId xmlns:p14="http://schemas.microsoft.com/office/powerpoint/2010/main" val="164751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TNT </a:t>
            </a:r>
            <a:r>
              <a:rPr lang="en-US" dirty="0" smtClean="0"/>
              <a:t>Run! </a:t>
            </a:r>
            <a:r>
              <a:rPr lang="en-US" dirty="0" smtClean="0"/>
              <a:t>Game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You’re </a:t>
            </a:r>
            <a:r>
              <a:rPr lang="en-US" dirty="0"/>
              <a:t>going to create </a:t>
            </a:r>
            <a:r>
              <a:rPr lang="en-US" dirty="0" smtClean="0"/>
              <a:t>another </a:t>
            </a:r>
            <a:r>
              <a:rPr lang="en-US" dirty="0"/>
              <a:t>mini-game. </a:t>
            </a:r>
            <a:endParaRPr lang="en-US" dirty="0" smtClean="0"/>
          </a:p>
          <a:p>
            <a:r>
              <a:rPr lang="en-US" dirty="0" smtClean="0"/>
              <a:t>You’ll </a:t>
            </a:r>
            <a:r>
              <a:rPr lang="en-US" dirty="0"/>
              <a:t>create a game called TNT Run, in which you start at one end of a long line of TNT and have to make it to the safe area without the TNT exploding in your face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</a:t>
            </a:r>
            <a:r>
              <a:rPr lang="en-US" dirty="0" smtClean="0"/>
              <a:t>win </a:t>
            </a:r>
            <a:r>
              <a:rPr lang="en-US" dirty="0" smtClean="0"/>
              <a:t>if you make it to the end before it explodes.</a:t>
            </a:r>
            <a:endParaRPr lang="en-US" dirty="0" smtClean="0"/>
          </a:p>
          <a:p>
            <a:r>
              <a:rPr lang="en-US" dirty="0" smtClean="0"/>
              <a:t>You loose if you </a:t>
            </a:r>
            <a:r>
              <a:rPr lang="en-US" dirty="0" smtClean="0"/>
              <a:t>get blown up!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176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TNT Run! Game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We will use code to create a long line of TNT blocks starting from Steve’s position.</a:t>
            </a:r>
          </a:p>
          <a:p>
            <a:pPr lvl="1"/>
            <a:r>
              <a:rPr lang="en-US" dirty="0" smtClean="0"/>
              <a:t>Find a good, flat area in the world to place the game.</a:t>
            </a:r>
          </a:p>
          <a:p>
            <a:pPr lvl="1"/>
            <a:r>
              <a:rPr lang="en-US" dirty="0" smtClean="0"/>
              <a:t>Or, create a new world.</a:t>
            </a:r>
          </a:p>
          <a:p>
            <a:r>
              <a:rPr lang="en-US" dirty="0" smtClean="0"/>
              <a:t>The line is a line of TNT blocks that Steve must run on.</a:t>
            </a:r>
          </a:p>
          <a:p>
            <a:r>
              <a:rPr lang="en-US" dirty="0" smtClean="0"/>
              <a:t>At the end, we place a special block that teleports Steve away from the coming conflagration (explosion).</a:t>
            </a:r>
          </a:p>
          <a:p>
            <a:r>
              <a:rPr lang="en-US" dirty="0" smtClean="0"/>
              <a:t>The idea is, you hit the first TNT block then run to the teleport site.</a:t>
            </a:r>
          </a:p>
          <a:p>
            <a:r>
              <a:rPr lang="en-US" dirty="0" smtClean="0"/>
              <a:t>How do you make Steve run? </a:t>
            </a:r>
          </a:p>
          <a:p>
            <a:pPr lvl="1"/>
            <a:r>
              <a:rPr lang="en-US" dirty="0" smtClean="0"/>
              <a:t>Touch </a:t>
            </a:r>
            <a:r>
              <a:rPr lang="en-US" dirty="0"/>
              <a:t>the forward button twice and hold it down to sprint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return to normal speed, just let go of the forward button, then walk forward again with a single tap.</a:t>
            </a:r>
          </a:p>
        </p:txBody>
      </p:sp>
    </p:spTree>
    <p:extLst>
      <p:ext uri="{BB962C8B-B14F-4D97-AF65-F5344CB8AC3E}">
        <p14:creationId xmlns:p14="http://schemas.microsoft.com/office/powerpoint/2010/main" val="1373936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TNT Run!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900" y="1631156"/>
            <a:ext cx="8204200" cy="4686300"/>
          </a:xfrm>
        </p:spPr>
      </p:pic>
    </p:spTree>
    <p:extLst>
      <p:ext uri="{BB962C8B-B14F-4D97-AF65-F5344CB8AC3E}">
        <p14:creationId xmlns:p14="http://schemas.microsoft.com/office/powerpoint/2010/main" val="23031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# import all the necessary modules</a:t>
            </a: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from mcpi.minecraft import Minecraft</a:t>
            </a: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from mcpi import block</a:t>
            </a: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import time</a:t>
            </a:r>
          </a:p>
          <a:p>
            <a:pPr marL="0" indent="0">
              <a:buNone/>
            </a:pPr>
            <a:endParaRPr lang="en-US" sz="32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# connect with the Minecraft world</a:t>
            </a: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mc = Minecraft.create()</a:t>
            </a:r>
          </a:p>
          <a:p>
            <a:pPr marL="0" indent="0">
              <a:buNone/>
            </a:pPr>
            <a:endParaRPr lang="en-US" sz="32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# get the players position</a:t>
            </a: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pos = mc.player.getTilePos()</a:t>
            </a:r>
          </a:p>
          <a:p>
            <a:pPr marL="0" indent="0">
              <a:buNone/>
            </a:pPr>
            <a:endParaRPr lang="en-US" sz="32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# check if the end of the world will engulf your TNT creation and will then move you if you are to close</a:t>
            </a: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if pos.z &lt; -40:</a:t>
            </a: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   mc.postToChat('Teleporting to safer distance in progress!')</a:t>
            </a: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   mc.player.setPos(pos.x, pos.y, -40)</a:t>
            </a: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   pos = mc.player.getTilePos()</a:t>
            </a:r>
          </a:p>
        </p:txBody>
      </p:sp>
    </p:spTree>
    <p:extLst>
      <p:ext uri="{BB962C8B-B14F-4D97-AF65-F5344CB8AC3E}">
        <p14:creationId xmlns:p14="http://schemas.microsoft.com/office/powerpoint/2010/main" val="1199804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0" y="1465008"/>
            <a:ext cx="11308457" cy="50180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# mark were the teleport is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zpos = pos.z - 40</a:t>
            </a:r>
          </a:p>
          <a:p>
            <a:pPr marL="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# create the valley by hollowing it out with air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mc.setBlocks(pos.x - 1, pos.y + 3, pos.z,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         pos.x + 1, pos.y - 7, pos.z - 88, block.AIR.id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build the bomb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mc.setBlocks(pos.x, pos.y, pos.z,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         pos.x, pos.y, pos.z-88, block.TNT.id,1)</a:t>
            </a:r>
          </a:p>
          <a:p>
            <a:pPr marL="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# build the end podium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mc.setBlocks(pos.x - 2, pos.y, pos.z - 93,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         pos.x + 2, pos.y, pos.z - 97, block.GLOWING_OBSIDIAN.id)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mc.setBlocks(pos.x - 1, pos.y + 1, pos.z - 94,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         pos.x + 1, pos.y + 1, pos.z - 96, block.NETHER_REACTOR_CORE.id,1)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mc.setBlock(pos.x, pos.y + 2, pos.z - 95, block.REDSTONE_ORE.id)</a:t>
            </a:r>
          </a:p>
          <a:p>
            <a:pPr marL="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678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# build the invisible bedrock support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mc.setBlocks(pos.x, pos.y - 1, pos.z,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         pos.x, pos.y - 7, pos.z, block.BEDROCK_INVISIBLE.id)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mc.setBlocks(pos.x - 1, pos.y - 1, pos.z,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         pos.x, pos.y - 7, pos.z, block.BEDROCK_INVISIBLE.id)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mc.setBlocks(pos.x + 1, pos.y - 1, pos.z,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         pos.x, pos.y - 7, pos.z, block.BEDROCK_INVISIBLE.id)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mc.setBlocks(pos.x, pos.y - 1, pos.z - 88,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         pos.x-1, pos.y - 7, pos.z - 88, block.BEDROCK_INVISIBLE.id)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mc.setBlocks(pos.x - 1, pos.y - 1, pos.z - 88,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         pos.x, pos.y - 7,pos.z - 88, block.BEDROCK_INVISIBLE.id)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mc.setBlocks(pos.x + 1, pos.y - 1, pos.z - 88,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         pos.x, pos.y - 7, pos.z - 88, block.BEDROCK_INVISIBLE.id)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mc.setBlocks(pos.x, pos.y, pos.z,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         pos.x, pos.y - 7, pos.z-92, block.BEDROCK_INVISIBLE.id)</a:t>
            </a:r>
          </a:p>
        </p:txBody>
      </p:sp>
    </p:spTree>
    <p:extLst>
      <p:ext uri="{BB962C8B-B14F-4D97-AF65-F5344CB8AC3E}">
        <p14:creationId xmlns:p14="http://schemas.microsoft.com/office/powerpoint/2010/main" val="284705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# setting how many teleports you have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teleport = 1</a:t>
            </a:r>
          </a:p>
          <a:p>
            <a:pPr marL="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# build the display teleport signal block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mc.setBlock(pos.x + 1, pos.y + 1, pos.z - 44, block.NETHER_REACTOR_CORE.id,2)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mc.setBlock(pos.x - 1, pos.y + 1, pos.z - 44, block.NETHER_REACTOR_CORE.id,2)</a:t>
            </a:r>
          </a:p>
          <a:p>
            <a:pPr marL="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# teleport player when at a certain position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while teleport  ==  1: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pos = mc.player.getTilePos()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if pos.z == zpos: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    mc.player.setPos(pos.x, pos.y, pos.z-24)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    teleport = 0</a:t>
            </a:r>
          </a:p>
        </p:txBody>
      </p:sp>
    </p:spTree>
    <p:extLst>
      <p:ext uri="{BB962C8B-B14F-4D97-AF65-F5344CB8AC3E}">
        <p14:creationId xmlns:p14="http://schemas.microsoft.com/office/powerpoint/2010/main" val="633998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TNT Run! </a:t>
            </a:r>
            <a:r>
              <a:rPr lang="en-US" dirty="0" smtClean="0"/>
              <a:t>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465008"/>
            <a:ext cx="11358153" cy="501808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Now, you try playing the game for a few minutes.</a:t>
            </a:r>
          </a:p>
          <a:p>
            <a:r>
              <a:rPr lang="en-US" dirty="0" smtClean="0"/>
              <a:t>Connect to the Internet and update the git repo:</a:t>
            </a:r>
          </a:p>
          <a:p>
            <a:pPr lvl="1"/>
            <a:r>
              <a:rPr lang="en-US" dirty="0" smtClean="0"/>
              <a:t>Open a terminal</a:t>
            </a:r>
          </a:p>
          <a:p>
            <a:pPr marL="609585" lvl="1" indent="0">
              <a:buNone/>
            </a:pPr>
            <a:r>
              <a:rPr lang="en-US" sz="3500" dirty="0" smtClean="0">
                <a:latin typeface="Courier New" charset="0"/>
                <a:ea typeface="Courier New" charset="0"/>
                <a:cs typeface="Courier New" charset="0"/>
              </a:rPr>
              <a:t>cd Documents/Mines-Minerals-and-Minecraft</a:t>
            </a:r>
          </a:p>
          <a:p>
            <a:pPr marL="609585" lvl="1" indent="0">
              <a:buNone/>
            </a:pPr>
            <a:r>
              <a:rPr lang="en-US" sz="3500" dirty="0" smtClean="0">
                <a:latin typeface="Courier New" charset="0"/>
                <a:ea typeface="Courier New" charset="0"/>
                <a:cs typeface="Courier New" charset="0"/>
              </a:rPr>
              <a:t>git pull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Open and run the code named </a:t>
            </a:r>
            <a:r>
              <a:rPr lang="en-US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tntrun.py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Find a nice, level area to start the game.</a:t>
            </a:r>
          </a:p>
          <a:p>
            <a:r>
              <a:rPr lang="en-US" dirty="0" smtClean="0"/>
              <a:t>Warning: it’s not easy!</a:t>
            </a:r>
          </a:p>
        </p:txBody>
      </p:sp>
    </p:spTree>
    <p:extLst>
      <p:ext uri="{BB962C8B-B14F-4D97-AF65-F5344CB8AC3E}">
        <p14:creationId xmlns:p14="http://schemas.microsoft.com/office/powerpoint/2010/main" val="1798506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TNT Run! </a:t>
            </a:r>
            <a:r>
              <a:rPr lang="en-US" dirty="0" smtClean="0"/>
              <a:t>Game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7333" y="1797878"/>
            <a:ext cx="64770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20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Modifications:</a:t>
            </a:r>
          </a:p>
          <a:p>
            <a:pPr lvl="1"/>
            <a:r>
              <a:rPr lang="en-US" dirty="0" smtClean="0"/>
              <a:t>Make </a:t>
            </a:r>
            <a:r>
              <a:rPr lang="en-US" dirty="0"/>
              <a:t>the row of TNT </a:t>
            </a:r>
            <a:r>
              <a:rPr lang="en-US" dirty="0" smtClean="0"/>
              <a:t>longer</a:t>
            </a:r>
          </a:p>
          <a:p>
            <a:pPr lvl="1"/>
            <a:r>
              <a:rPr lang="en-US" dirty="0" smtClean="0"/>
              <a:t>Create </a:t>
            </a:r>
            <a:r>
              <a:rPr lang="en-US" dirty="0"/>
              <a:t>a fancier safe </a:t>
            </a:r>
            <a:r>
              <a:rPr lang="en-US" dirty="0" smtClean="0"/>
              <a:t>area </a:t>
            </a:r>
          </a:p>
          <a:p>
            <a:r>
              <a:rPr lang="en-US" dirty="0" smtClean="0"/>
              <a:t>When </a:t>
            </a:r>
            <a:r>
              <a:rPr lang="en-US" dirty="0"/>
              <a:t>you’re connected to a network with other Raspberry Pis, you can join someone else’s world, create two lines of TNT and race to the safe areas simultaneously!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7394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Bible </a:t>
            </a:r>
            <a:r>
              <a:rPr lang="en-US" dirty="0"/>
              <a:t>Study: 10-15 minutes</a:t>
            </a:r>
          </a:p>
          <a:p>
            <a:r>
              <a:rPr lang="en-US" dirty="0" smtClean="0"/>
              <a:t>The Raspberry Pi: 5-10 minutes</a:t>
            </a:r>
          </a:p>
          <a:p>
            <a:r>
              <a:rPr lang="en-US" dirty="0" smtClean="0"/>
              <a:t>Hacking Minecraft with Python: </a:t>
            </a:r>
            <a:r>
              <a:rPr lang="en-US" dirty="0"/>
              <a:t>30-45 </a:t>
            </a:r>
            <a:r>
              <a:rPr lang="en-US" dirty="0" smtClean="0"/>
              <a:t>minutes</a:t>
            </a:r>
          </a:p>
          <a:p>
            <a:pPr lvl="1"/>
            <a:r>
              <a:rPr lang="en-US" dirty="0" smtClean="0"/>
              <a:t>Lab Time: Games in Minecraft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7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3084" y="1542098"/>
            <a:ext cx="10363200" cy="1362075"/>
          </a:xfrm>
        </p:spPr>
        <p:txBody>
          <a:bodyPr/>
          <a:lstStyle/>
          <a:p>
            <a:pPr algn="ctr"/>
            <a:r>
              <a:rPr lang="en-US" dirty="0" smtClean="0"/>
              <a:t>LAB TIME 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63084" y="2621281"/>
            <a:ext cx="10363200" cy="3403600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Use the remainder of class to explore The </a:t>
            </a:r>
            <a:r>
              <a:rPr lang="en-US" dirty="0" smtClean="0">
                <a:solidFill>
                  <a:schemeClr val="tx1"/>
                </a:solidFill>
              </a:rPr>
              <a:t>TNT Run! </a:t>
            </a:r>
            <a:r>
              <a:rPr lang="en-US" dirty="0" smtClean="0">
                <a:solidFill>
                  <a:schemeClr val="tx1"/>
                </a:solidFill>
              </a:rPr>
              <a:t>Game.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You can leave when you’re finished.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DO NOT DISTURB </a:t>
            </a:r>
            <a:r>
              <a:rPr lang="en-US" dirty="0" smtClean="0">
                <a:solidFill>
                  <a:schemeClr val="tx1"/>
                </a:solidFill>
              </a:rPr>
              <a:t>the other classes!</a:t>
            </a:r>
            <a:endParaRPr lang="en-US" b="1" dirty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REMEMBER TO SHUTDOWN YOUR RASPBERRY PI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DO NOT POWER IT OFF UNTIL YOU SHUTDOWN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213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381693"/>
            <a:ext cx="10820400" cy="1174306"/>
          </a:xfrm>
        </p:spPr>
        <p:txBody>
          <a:bodyPr/>
          <a:lstStyle/>
          <a:p>
            <a:pPr algn="ctr"/>
            <a:r>
              <a:rPr lang="en-US" dirty="0" smtClean="0"/>
              <a:t>Questions or comments?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4953" y="1457739"/>
            <a:ext cx="8825659" cy="1981200"/>
          </a:xfrm>
        </p:spPr>
        <p:txBody>
          <a:bodyPr/>
          <a:lstStyle/>
          <a:p>
            <a:r>
              <a:rPr lang="en-US" dirty="0" smtClean="0"/>
              <a:t>Bible Study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046486" y="3657600"/>
            <a:ext cx="9042594" cy="1759226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Water Sources in the Bible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1981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Water?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Made up of 3 </a:t>
            </a:r>
            <a:r>
              <a:rPr lang="en-US" dirty="0" smtClean="0"/>
              <a:t>atoms</a:t>
            </a:r>
          </a:p>
          <a:p>
            <a:pPr lvl="1"/>
            <a:r>
              <a:rPr lang="en-US" dirty="0" smtClean="0"/>
              <a:t>(2) hydrogen, (1) oxygen </a:t>
            </a:r>
          </a:p>
          <a:p>
            <a:pPr lvl="1"/>
            <a:r>
              <a:rPr lang="en-US" dirty="0" smtClean="0"/>
              <a:t>Found </a:t>
            </a:r>
            <a:r>
              <a:rPr lang="en-US" dirty="0"/>
              <a:t>in 3 forms</a:t>
            </a:r>
          </a:p>
          <a:p>
            <a:pPr lvl="1"/>
            <a:r>
              <a:rPr lang="en-US" dirty="0"/>
              <a:t>Solid, liquid and gas</a:t>
            </a:r>
          </a:p>
          <a:p>
            <a:r>
              <a:rPr lang="en-US" dirty="0"/>
              <a:t>Tasteless, odorless and  mostly </a:t>
            </a:r>
            <a:r>
              <a:rPr lang="en-US" dirty="0" smtClean="0"/>
              <a:t>colorless</a:t>
            </a:r>
          </a:p>
          <a:p>
            <a:pPr lvl="1"/>
            <a:r>
              <a:rPr lang="en-US" dirty="0"/>
              <a:t>Water has a slightly blue hue to it, and is responsible for our planet’s blue color from </a:t>
            </a:r>
            <a:r>
              <a:rPr lang="en-US" dirty="0" smtClean="0"/>
              <a:t>space</a:t>
            </a:r>
            <a:endParaRPr lang="en-US" dirty="0"/>
          </a:p>
          <a:p>
            <a:r>
              <a:rPr lang="en-US" dirty="0"/>
              <a:t>Atomic structure causes strong attractive forces between molecules</a:t>
            </a:r>
          </a:p>
          <a:p>
            <a:pPr lvl="1"/>
            <a:r>
              <a:rPr lang="en-US" dirty="0"/>
              <a:t>Giving it high surface tension</a:t>
            </a:r>
          </a:p>
          <a:p>
            <a:pPr lvl="1"/>
            <a:r>
              <a:rPr lang="en-US" dirty="0"/>
              <a:t>Ability to “climb” within a tube (trees, etc.)</a:t>
            </a:r>
          </a:p>
          <a:p>
            <a:r>
              <a:rPr lang="en-US" dirty="0"/>
              <a:t>Referred to as the “universal solvent”</a:t>
            </a:r>
          </a:p>
          <a:p>
            <a:r>
              <a:rPr lang="en-US" dirty="0"/>
              <a:t>Critical to all life </a:t>
            </a:r>
            <a:r>
              <a:rPr lang="en-US" dirty="0" smtClean="0"/>
              <a:t>forms</a:t>
            </a:r>
          </a:p>
          <a:p>
            <a:pPr lvl="1"/>
            <a:r>
              <a:rPr lang="en-US" dirty="0"/>
              <a:t>All of the components in cells (proteins, DNA and polysaccharides) are dissolved in water, deriving their structure and activity from their interactions with the water.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206948" y="1465008"/>
            <a:ext cx="2057400" cy="12192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H</a:t>
            </a:r>
            <a:r>
              <a:rPr lang="en-US" sz="4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65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well?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Well [S](Heb. beer), to be distinguished from a fountain (Heb. 'ain). A "beer" was a deep shaft, bored far under the rocky surface by the art of man, which contained water which percolated through the strata in its sides. </a:t>
            </a:r>
            <a:endParaRPr lang="en-US" dirty="0" smtClean="0"/>
          </a:p>
          <a:p>
            <a:r>
              <a:rPr lang="en-US" dirty="0" smtClean="0"/>
              <a:t>Such </a:t>
            </a:r>
            <a:r>
              <a:rPr lang="en-US" dirty="0"/>
              <a:t>wells were those of Jacob and Beersheba, etc. (see Genesis 21:19 Genesis 21:25 Genesis 21:30 Genesis 21:31 ; 24:11 ; Genesis 26:15 Genesis 26:18-25 Genesis 26:32 , etc.).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the Pentateuch this word beer, so rendered, occurs twenty-five times.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68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Sources in the Bible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reasons of climate in ancient </a:t>
            </a:r>
            <a:r>
              <a:rPr lang="en-US" dirty="0" smtClean="0"/>
              <a:t>Israel (very dry ‘arid’), </a:t>
            </a:r>
            <a:r>
              <a:rPr lang="en-US" dirty="0"/>
              <a:t>references to water wells in the Bible are numerous and significant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Sources</a:t>
            </a:r>
          </a:p>
          <a:p>
            <a:pPr lvl="1"/>
            <a:r>
              <a:rPr lang="en-US" dirty="0" smtClean="0"/>
              <a:t>River water</a:t>
            </a:r>
          </a:p>
          <a:p>
            <a:pPr lvl="1"/>
            <a:r>
              <a:rPr lang="en-US" dirty="0" smtClean="0"/>
              <a:t>Springs</a:t>
            </a:r>
          </a:p>
          <a:p>
            <a:pPr lvl="1"/>
            <a:r>
              <a:rPr lang="en-US" dirty="0" smtClean="0"/>
              <a:t>Cisterns</a:t>
            </a:r>
          </a:p>
          <a:p>
            <a:pPr lvl="1"/>
            <a:r>
              <a:rPr lang="en-US" dirty="0" smtClean="0"/>
              <a:t>Wells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River Water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River Litani and the River Jordan are the only rivers of any size in the vicinity of the land of Canaan. </a:t>
            </a:r>
            <a:endParaRPr lang="en-US" dirty="0" smtClean="0"/>
          </a:p>
          <a:p>
            <a:r>
              <a:rPr lang="en-US" dirty="0" smtClean="0"/>
              <a:t>Perennial </a:t>
            </a:r>
            <a:r>
              <a:rPr lang="en-US" dirty="0"/>
              <a:t>brooks are very scarce and the wadis, or streambeds, while numerous and impetuous in the rainy season, are dry during the rest of the year. </a:t>
            </a:r>
            <a:endParaRPr lang="en-US" dirty="0" smtClean="0"/>
          </a:p>
          <a:p>
            <a:r>
              <a:rPr lang="en-US" dirty="0" smtClean="0"/>
              <a:t>Job </a:t>
            </a:r>
            <a:r>
              <a:rPr lang="en-US" dirty="0"/>
              <a:t>6:16-17 compares faithless friends to these torrent-beds, swollen in the spring, but vanishing in the hot weather. </a:t>
            </a:r>
            <a:endParaRPr lang="en-US" dirty="0" smtClean="0"/>
          </a:p>
          <a:p>
            <a:r>
              <a:rPr lang="en-US" dirty="0" smtClean="0"/>
              <a:t>Ben </a:t>
            </a:r>
            <a:r>
              <a:rPr lang="en-US" dirty="0"/>
              <a:t>Sira twice enumerates water as the first among the "principal things necessary for the life of man." </a:t>
            </a:r>
          </a:p>
        </p:txBody>
      </p:sp>
    </p:spTree>
    <p:extLst>
      <p:ext uri="{BB962C8B-B14F-4D97-AF65-F5344CB8AC3E}">
        <p14:creationId xmlns:p14="http://schemas.microsoft.com/office/powerpoint/2010/main" val="1398015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 spring is the "eye of the landscape", the natural burst of living water, flowing all year or drying up at certain seasons.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contrast to the "troubled waters" of wells and rivers (Jer. 2:18), there gushes forth from it "living water", to which Jesus compared the grace of the Holy Spirit (John 4:10; 7:38; compare Isaiah 12:3; 44:3</a:t>
            </a:r>
            <a:r>
              <a:rPr lang="en-US" dirty="0" smtClean="0"/>
              <a:t>).</a:t>
            </a:r>
          </a:p>
          <a:p>
            <a:r>
              <a:rPr lang="en-US" dirty="0" smtClean="0"/>
              <a:t>Towns </a:t>
            </a:r>
            <a:r>
              <a:rPr lang="en-US" dirty="0"/>
              <a:t>and hamlets bear names compounded with the word Ain (En), Hebrew for a well or spring. For example, Endor (spring of Dor), Engannin (spring of gardens), Engaddi (spring of the kid), Rogel or En-rogel (spring of the foot), Ensemes (spring of the sun), etc. </a:t>
            </a:r>
            <a:endParaRPr lang="en-US" dirty="0" smtClean="0"/>
          </a:p>
          <a:p>
            <a:r>
              <a:rPr lang="en-US" dirty="0" smtClean="0"/>
              <a:t>However, </a:t>
            </a:r>
            <a:r>
              <a:rPr lang="en-US" dirty="0"/>
              <a:t>springs were comparatively rare; biblical language distinguishes the natural springs from the wells, which are water pits bored under the rocky surface and having no outlet. </a:t>
            </a:r>
            <a:r>
              <a:rPr lang="en-US" dirty="0" smtClean="0"/>
              <a:t>They </a:t>
            </a:r>
            <a:r>
              <a:rPr lang="en-US" dirty="0"/>
              <a:t>belonged to and were named by the person who dug them. </a:t>
            </a:r>
            <a:endParaRPr lang="en-US" dirty="0" smtClean="0"/>
          </a:p>
          <a:p>
            <a:r>
              <a:rPr lang="en-US" dirty="0" smtClean="0"/>
              <a:t>Many </a:t>
            </a:r>
            <a:r>
              <a:rPr lang="en-US" dirty="0"/>
              <a:t>names of places, too, are compounded with B'er (the Hebrew word "well"), such as Bersable, Beroth, Beer Elim, etc. </a:t>
            </a:r>
          </a:p>
        </p:txBody>
      </p:sp>
    </p:spTree>
    <p:extLst>
      <p:ext uri="{BB962C8B-B14F-4D97-AF65-F5344CB8AC3E}">
        <p14:creationId xmlns:p14="http://schemas.microsoft.com/office/powerpoint/2010/main" val="217792777"/>
      </p:ext>
    </p:extLst>
  </p:cSld>
  <p:clrMapOvr>
    <a:masterClrMapping/>
  </p:clrMapOvr>
</p:sld>
</file>

<file path=ppt/theme/theme1.xml><?xml version="1.0" encoding="utf-8"?>
<a:theme xmlns:a="http://schemas.openxmlformats.org/drawingml/2006/main" name="160729-science-template-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160729-science-template-16x9</Template>
  <TotalTime>1114</TotalTime>
  <Words>1937</Words>
  <Application>Microsoft Macintosh PowerPoint</Application>
  <PresentationFormat>Widescreen</PresentationFormat>
  <Paragraphs>203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 Rounded MT Bold</vt:lpstr>
      <vt:lpstr>Calibri</vt:lpstr>
      <vt:lpstr>Courier New</vt:lpstr>
      <vt:lpstr>Arial</vt:lpstr>
      <vt:lpstr>160729-science-template-16x9</vt:lpstr>
      <vt:lpstr>Mines, Minerals, and Minecraft</vt:lpstr>
      <vt:lpstr>Decision Time</vt:lpstr>
      <vt:lpstr>Agenda</vt:lpstr>
      <vt:lpstr>Bible Study</vt:lpstr>
      <vt:lpstr>What is Water?</vt:lpstr>
      <vt:lpstr>What is a well?</vt:lpstr>
      <vt:lpstr>Water Sources in the Bible</vt:lpstr>
      <vt:lpstr>River Water</vt:lpstr>
      <vt:lpstr>Springs</vt:lpstr>
      <vt:lpstr>Cisterns</vt:lpstr>
      <vt:lpstr>Wells</vt:lpstr>
      <vt:lpstr>Wells</vt:lpstr>
      <vt:lpstr>Why is water so important?</vt:lpstr>
      <vt:lpstr>The Raspberry Pi</vt:lpstr>
      <vt:lpstr>Picade</vt:lpstr>
      <vt:lpstr>Operating System + RetroPie</vt:lpstr>
      <vt:lpstr>RetroPie Emulations</vt:lpstr>
      <vt:lpstr>RetroPie Emulations</vt:lpstr>
      <vt:lpstr>Hacking Minecraft with Python</vt:lpstr>
      <vt:lpstr>The TNT Run! Game</vt:lpstr>
      <vt:lpstr>TNT Run! Game Construction</vt:lpstr>
      <vt:lpstr>TNT Run!</vt:lpstr>
      <vt:lpstr>The  Code</vt:lpstr>
      <vt:lpstr>The Code</vt:lpstr>
      <vt:lpstr>The Code</vt:lpstr>
      <vt:lpstr>The Code</vt:lpstr>
      <vt:lpstr>The TNT Run! Game</vt:lpstr>
      <vt:lpstr>The TNT Run! Game</vt:lpstr>
      <vt:lpstr>Next Steps</vt:lpstr>
      <vt:lpstr>LAB TIME </vt:lpstr>
      <vt:lpstr>Questions or comments?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Parables and pythons</dc:title>
  <dc:creator>Chuck Bell</dc:creator>
  <cp:lastModifiedBy>Chuck Bell</cp:lastModifiedBy>
  <cp:revision>305</cp:revision>
  <dcterms:created xsi:type="dcterms:W3CDTF">2018-09-09T20:06:26Z</dcterms:created>
  <dcterms:modified xsi:type="dcterms:W3CDTF">2019-03-17T18:42:48Z</dcterms:modified>
</cp:coreProperties>
</file>